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9" r:id="rId12"/>
    <p:sldId id="270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6" r:id="rId22"/>
    <p:sldId id="267" r:id="rId23"/>
    <p:sldId id="279" r:id="rId24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1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4236" autoAdjust="0"/>
  </p:normalViewPr>
  <p:slideViewPr>
    <p:cSldViewPr snapToGrid="0" snapToObjects="1">
      <p:cViewPr varScale="1">
        <p:scale>
          <a:sx n="74" d="100"/>
          <a:sy n="74" d="100"/>
        </p:scale>
        <p:origin x="-169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10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-3120" y="-86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Proto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Flock</c:v>
                </c:pt>
                <c:pt idx="1">
                  <c:v>Waypoint</c:v>
                </c:pt>
                <c:pt idx="2">
                  <c:v>Dither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Unity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Flock</c:v>
                </c:pt>
                <c:pt idx="1">
                  <c:v>Waypoint</c:v>
                </c:pt>
                <c:pt idx="2">
                  <c:v>Dither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77</c:v>
                </c:pt>
                <c:pt idx="1">
                  <c:v>65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539648"/>
        <c:axId val="80541184"/>
      </c:barChart>
      <c:catAx>
        <c:axId val="80539648"/>
        <c:scaling>
          <c:orientation val="minMax"/>
        </c:scaling>
        <c:delete val="0"/>
        <c:axPos val="b"/>
        <c:majorTickMark val="out"/>
        <c:minorTickMark val="none"/>
        <c:tickLblPos val="nextTo"/>
        <c:crossAx val="80541184"/>
        <c:crosses val="autoZero"/>
        <c:auto val="1"/>
        <c:lblAlgn val="ctr"/>
        <c:lblOffset val="100"/>
        <c:noMultiLvlLbl val="0"/>
      </c:catAx>
      <c:valAx>
        <c:axId val="805411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Lines of Code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05396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lt1"/>
    </a:solidFill>
    <a:ln w="34925" cap="flat" cmpd="sng" algn="ctr">
      <a:solidFill>
        <a:schemeClr val="tx1"/>
      </a:solidFill>
      <a:prstDash val="solid"/>
    </a:ln>
    <a:effectLst>
      <a:outerShdw blurRad="50800" dist="63500" dir="2700000" algn="br">
        <a:srgbClr val="000000">
          <a:alpha val="43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2ED2306-3904-4842-9FF0-7F789FEEC63C}" type="datetimeFigureOut">
              <a:rPr lang="en-US" smtClean="0"/>
              <a:t>6/5/2012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E8F577D-97EC-4A3B-84DF-97BD1A907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20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42E8919-45E9-214E-BB7C-10EB1C6BBDFB}" type="datetimeFigureOut">
              <a:rPr lang="en-US" smtClean="0"/>
              <a:t>6/5/2012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BC5D0023-4658-B847-B77F-D0E09EA88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6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uthoring_too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Video_game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…and cross-platform (e.g., Mac OS X, Windows, browser, and mobile platforms such</a:t>
            </a:r>
            <a:r>
              <a:rPr lang="en-US" baseline="0" dirty="0" smtClean="0"/>
              <a:t> as </a:t>
            </a:r>
            <a:r>
              <a:rPr lang="en-US" dirty="0" err="1" smtClean="0"/>
              <a:t>iOS</a:t>
            </a:r>
            <a:r>
              <a:rPr lang="en-US" dirty="0" smtClean="0"/>
              <a:t>, Android)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www.unifycommunity.com/wiki/index.php?title</a:t>
            </a:r>
            <a:r>
              <a:rPr lang="en-US" dirty="0" smtClean="0"/>
              <a:t>=Flocking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Spatial-aggregate programming - enables scalable descriptions of aggregate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Important because it’s sometimes impractical or impossible to describe every</a:t>
            </a:r>
            <a:r>
              <a:rPr lang="en-US" baseline="0" dirty="0" smtClean="0"/>
              <a:t> independent agent’s logic.  Spatial specifications allow for scalable aggregate behavior descriptions.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Unity</a:t>
            </a:r>
            <a:r>
              <a:rPr lang="en-US" dirty="0" smtClean="0"/>
              <a:t> is an integrated </a:t>
            </a:r>
            <a:r>
              <a:rPr lang="en-US" dirty="0" smtClean="0">
                <a:hlinkClick r:id="rId3" tooltip="Authoring tool"/>
              </a:rPr>
              <a:t>authoring tool</a:t>
            </a:r>
            <a:r>
              <a:rPr lang="en-US" dirty="0" smtClean="0"/>
              <a:t> for creating 3D </a:t>
            </a:r>
            <a:r>
              <a:rPr lang="en-US" dirty="0" smtClean="0">
                <a:hlinkClick r:id="rId4" tooltip="Video game"/>
              </a:rPr>
              <a:t>video games</a:t>
            </a:r>
            <a:r>
              <a:rPr lang="en-US" dirty="0" smtClean="0"/>
              <a:t> or other interactive content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dirty="0" smtClean="0"/>
              <a:t>Unity has NVIDIA PhysX physics engine built-in.</a:t>
            </a:r>
          </a:p>
          <a:p>
            <a:r>
              <a:rPr lang="en-US" dirty="0" smtClean="0"/>
              <a:t>Also has tools for making realistic (even</a:t>
            </a:r>
            <a:r>
              <a:rPr lang="en-US" baseline="0" dirty="0" smtClean="0"/>
              <a:t> geo-typical) terrain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4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 is a language and toolkit</a:t>
            </a:r>
            <a:r>
              <a:rPr lang="en-US" baseline="0" dirty="0" smtClean="0"/>
              <a:t> </a:t>
            </a:r>
            <a:r>
              <a:rPr lang="en-US" dirty="0" smtClean="0"/>
              <a:t>that makes it easy to write complex programs for spatial computers using a continuous</a:t>
            </a:r>
            <a:r>
              <a:rPr lang="en-US" baseline="0" dirty="0" smtClean="0"/>
              <a:t> space-time abstraction.  Instead of describing every individual device’s behavior – envision the network as a continuous space with a device at every point and describe the behavior of regions of space.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Because game programmers are used</a:t>
            </a:r>
            <a:r>
              <a:rPr lang="en-US" baseline="0" dirty="0" smtClean="0"/>
              <a:t> to more imperative-style scripting environments, we created a Proto macro library.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present the full API in the</a:t>
            </a:r>
            <a:r>
              <a:rPr lang="en-US" baseline="0" dirty="0" smtClean="0"/>
              <a:t>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Proto’s</a:t>
            </a:r>
            <a:r>
              <a:rPr lang="en-US" dirty="0" smtClean="0"/>
              <a:t> pure functional composition is mathematically elegant, but not what</a:t>
            </a:r>
            <a:r>
              <a:rPr lang="en-US" baseline="0" dirty="0" smtClean="0"/>
              <a:t> </a:t>
            </a:r>
            <a:r>
              <a:rPr lang="en-US" dirty="0" smtClean="0"/>
              <a:t>agent script developers are used to seeing.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Group-case (like a case statement)</a:t>
            </a:r>
            <a:r>
              <a:rPr lang="en-US" baseline="0" dirty="0" smtClean="0"/>
              <a:t> defines variable in-group which is true for only those devices that are also part of the membership test.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D0023-4658-B847-B77F-D0E09EA8844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B8B8-4EF2-48E5-A768-BF5EA16BB5E2}" type="datetime1">
              <a:rPr lang="en-US" smtClean="0"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873-EC39-4C83-AF37-C957D15A798E}" type="datetime1">
              <a:rPr lang="en-US" smtClean="0"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29E5-E994-45B4-BFF4-7ADAD3D28768}" type="datetime1">
              <a:rPr lang="en-US" smtClean="0"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F41D-81C4-4CB6-8386-5915C3E243C4}" type="datetime1">
              <a:rPr lang="en-US" smtClean="0"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D1E4-F1BE-428A-86E7-FD9FCF062CD0}" type="datetime1">
              <a:rPr lang="en-US" smtClean="0"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0875-34B5-49D0-9F2C-86CE918E9C49}" type="datetime1">
              <a:rPr lang="en-US" smtClean="0"/>
              <a:t>6/5/2012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77B1-A82E-4396-B42C-454EF7C983DC}" type="datetime1">
              <a:rPr lang="en-US" smtClean="0"/>
              <a:t>6/5/2012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5445-CC7D-4250-82CB-F35E461DD0AE}" type="datetime1">
              <a:rPr lang="en-US" smtClean="0"/>
              <a:t>6/5/2012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F02A-4B5B-4DE9-9335-DA275495569B}" type="datetime1">
              <a:rPr lang="en-US" smtClean="0"/>
              <a:t>6/5/2012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80DB-99DF-4262-95AB-8F5A6BB71E29}" type="datetime1">
              <a:rPr lang="en-US" smtClean="0"/>
              <a:t>6/5/2012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C95-182C-40A0-9F6F-BEEF667A5DBB}" type="datetime1">
              <a:rPr lang="en-US" smtClean="0"/>
              <a:t>6/5/2012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58"/>
            <a:ext cx="66956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AE694-AAF0-4AB0-BF90-7C923912058D}" type="datetime1">
              <a:rPr lang="en-US" smtClean="0"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33A1F-CEF2-E44B-8F29-95255DB221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289" y="219254"/>
            <a:ext cx="1820253" cy="56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1161258"/>
            <a:ext cx="9144000" cy="0"/>
          </a:xfrm>
          <a:prstGeom prst="line">
            <a:avLst/>
          </a:prstGeom>
          <a:ln>
            <a:solidFill>
              <a:srgbClr val="CE11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oaner\Desktop\SCW12\presentation\Shibuya_Crossing.mpg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4377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Lightweight Simulation Scripting with Proto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7993" y="3585172"/>
            <a:ext cx="7500207" cy="2053628"/>
          </a:xfrm>
        </p:spPr>
        <p:txBody>
          <a:bodyPr>
            <a:noAutofit/>
          </a:bodyPr>
          <a:lstStyle/>
          <a:p>
            <a:r>
              <a:rPr lang="en-US" sz="2800" dirty="0"/>
              <a:t>Jacob </a:t>
            </a:r>
            <a:r>
              <a:rPr lang="en-US" sz="2800" dirty="0" smtClean="0"/>
              <a:t>Beal, </a:t>
            </a:r>
            <a:r>
              <a:rPr lang="en-US" sz="2800" u="sng" dirty="0" smtClean="0"/>
              <a:t>Kyle Usbeck</a:t>
            </a:r>
            <a:r>
              <a:rPr lang="en-US" sz="2800" dirty="0" smtClean="0"/>
              <a:t>, </a:t>
            </a:r>
            <a:r>
              <a:rPr lang="en-US" sz="2800" dirty="0"/>
              <a:t>Brian </a:t>
            </a:r>
            <a:r>
              <a:rPr lang="en-US" sz="2800" dirty="0" err="1" smtClean="0"/>
              <a:t>Krisler</a:t>
            </a:r>
            <a:endParaRPr lang="en-US" sz="2800" dirty="0" smtClean="0"/>
          </a:p>
          <a:p>
            <a:r>
              <a:rPr lang="en-US" sz="2800" dirty="0"/>
              <a:t>Raytheon BBN Technologies</a:t>
            </a:r>
            <a:endParaRPr lang="en-US" sz="2800" dirty="0" smtClean="0"/>
          </a:p>
          <a:p>
            <a:r>
              <a:rPr lang="en-US" sz="2800" dirty="0" smtClean="0"/>
              <a:t>kusbeck@bbn.com</a:t>
            </a:r>
          </a:p>
          <a:p>
            <a:r>
              <a:rPr lang="en-US" sz="2800" dirty="0" smtClean="0"/>
              <a:t>Spatial Computing Workshop @ AAMAS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57836"/>
            <a:ext cx="43829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Work partially sponsored by DARPA; the views and conclusions contained</a:t>
            </a:r>
          </a:p>
          <a:p>
            <a:r>
              <a:rPr lang="en-US" sz="1100" dirty="0"/>
              <a:t>in this document are those of the authors and not DARPA or the U.S.</a:t>
            </a:r>
          </a:p>
          <a:p>
            <a:r>
              <a:rPr lang="en-US" sz="1100" dirty="0"/>
              <a:t>Government.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99" y="6059711"/>
            <a:ext cx="1427584" cy="7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68402" y="1972517"/>
            <a:ext cx="2192715" cy="1175595"/>
            <a:chOff x="1031227" y="1972517"/>
            <a:chExt cx="2192715" cy="1175595"/>
          </a:xfrm>
        </p:grpSpPr>
        <p:sp>
          <p:nvSpPr>
            <p:cNvPr id="4" name="Rounded Rectangle 3"/>
            <p:cNvSpPr/>
            <p:nvPr/>
          </p:nvSpPr>
          <p:spPr>
            <a:xfrm>
              <a:off x="1031227" y="1972517"/>
              <a:ext cx="2192715" cy="1175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1866" y="2233049"/>
              <a:ext cx="1738990" cy="6496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35643" y="1972517"/>
            <a:ext cx="2149294" cy="1175595"/>
            <a:chOff x="4602530" y="2287329"/>
            <a:chExt cx="2149294" cy="1175595"/>
          </a:xfrm>
        </p:grpSpPr>
        <p:sp>
          <p:nvSpPr>
            <p:cNvPr id="7" name="Rounded Rectangle 6"/>
            <p:cNvSpPr/>
            <p:nvPr/>
          </p:nvSpPr>
          <p:spPr>
            <a:xfrm>
              <a:off x="4602530" y="2287329"/>
              <a:ext cx="2149294" cy="1175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821413" y="2385169"/>
              <a:ext cx="1854571" cy="990751"/>
              <a:chOff x="5484757" y="2956692"/>
              <a:chExt cx="1854571" cy="99075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4757" y="2956692"/>
                <a:ext cx="667851" cy="969039"/>
              </a:xfrm>
              <a:prstGeom prst="rect">
                <a:avLst/>
              </a:prstGeom>
              <a:scene3d>
                <a:camera prst="isometricOffAxis1Right">
                  <a:rot lat="1080000" lon="20040000" rev="0"/>
                </a:camera>
                <a:lightRig rig="threePt" dir="t"/>
              </a:scene3d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957218" y="3116446"/>
                <a:ext cx="138211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 err="1" smtClean="0">
                    <a:latin typeface="Abadi MT Condensed Extra Bold"/>
                    <a:cs typeface="Abadi MT Condensed Extra Bold"/>
                  </a:rPr>
                  <a:t>roto</a:t>
                </a:r>
                <a:endParaRPr lang="en-US" sz="8000" b="1" dirty="0">
                  <a:latin typeface="Abadi MT Condensed Extra Bold"/>
                  <a:cs typeface="Abadi MT Condensed Extra Bold"/>
                </a:endParaRPr>
              </a:p>
            </p:txBody>
          </p:sp>
        </p:grpSp>
      </p:grpSp>
      <p:sp>
        <p:nvSpPr>
          <p:cNvPr id="12" name="Parallelogram 11"/>
          <p:cNvSpPr/>
          <p:nvPr/>
        </p:nvSpPr>
        <p:spPr>
          <a:xfrm>
            <a:off x="5760275" y="3821950"/>
            <a:ext cx="2496656" cy="640478"/>
          </a:xfrm>
          <a:prstGeom prst="parallelogram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Global-to-Local Compiler</a:t>
            </a:r>
            <a:endParaRPr lang="en-US" dirty="0"/>
          </a:p>
        </p:txBody>
      </p:sp>
      <p:sp>
        <p:nvSpPr>
          <p:cNvPr id="13" name="Parallelogram 12"/>
          <p:cNvSpPr/>
          <p:nvPr/>
        </p:nvSpPr>
        <p:spPr>
          <a:xfrm>
            <a:off x="5760275" y="5297513"/>
            <a:ext cx="2496656" cy="640478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Proto Virtual Machine for Unity</a:t>
            </a:r>
            <a:endParaRPr lang="en-US" dirty="0"/>
          </a:p>
        </p:txBody>
      </p:sp>
      <p:sp>
        <p:nvSpPr>
          <p:cNvPr id="14" name="Parallelogram 13"/>
          <p:cNvSpPr/>
          <p:nvPr/>
        </p:nvSpPr>
        <p:spPr>
          <a:xfrm>
            <a:off x="705577" y="3821950"/>
            <a:ext cx="2496656" cy="640478"/>
          </a:xfrm>
          <a:prstGeom prst="parallelogram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roto</a:t>
            </a:r>
            <a:r>
              <a:rPr lang="en-US" dirty="0" smtClean="0"/>
              <a:t> Plug-in</a:t>
            </a:r>
            <a:endParaRPr lang="en-US" dirty="0"/>
          </a:p>
        </p:txBody>
      </p:sp>
      <p:sp>
        <p:nvSpPr>
          <p:cNvPr id="15" name="Parallelogram 14"/>
          <p:cNvSpPr/>
          <p:nvPr/>
        </p:nvSpPr>
        <p:spPr>
          <a:xfrm>
            <a:off x="705577" y="5297513"/>
            <a:ext cx="2496656" cy="640478"/>
          </a:xfrm>
          <a:prstGeom prst="parallelogram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Runtime Execution Loop</a:t>
            </a:r>
            <a:endParaRPr lang="en-US" dirty="0"/>
          </a:p>
        </p:txBody>
      </p:sp>
      <p:sp>
        <p:nvSpPr>
          <p:cNvPr id="16" name="Regular Pentagon 15"/>
          <p:cNvSpPr/>
          <p:nvPr/>
        </p:nvSpPr>
        <p:spPr>
          <a:xfrm>
            <a:off x="3549593" y="1823734"/>
            <a:ext cx="1946605" cy="1358061"/>
          </a:xfrm>
          <a:prstGeom prst="pentagon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Agent Scripting Library</a:t>
            </a:r>
            <a:endParaRPr lang="en-US" dirty="0"/>
          </a:p>
        </p:txBody>
      </p:sp>
      <p:cxnSp>
        <p:nvCxnSpPr>
          <p:cNvPr id="18" name="Shape 17"/>
          <p:cNvCxnSpPr>
            <a:stCxn id="16" idx="0"/>
            <a:endCxn id="4" idx="0"/>
          </p:cNvCxnSpPr>
          <p:nvPr/>
        </p:nvCxnSpPr>
        <p:spPr>
          <a:xfrm rot="16200000" flipH="1" flipV="1">
            <a:off x="3169436" y="619057"/>
            <a:ext cx="148783" cy="2558136"/>
          </a:xfrm>
          <a:prstGeom prst="curvedConnector3">
            <a:avLst>
              <a:gd name="adj1" fmla="val -153647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2"/>
            <a:endCxn id="14" idx="0"/>
          </p:cNvCxnSpPr>
          <p:nvPr/>
        </p:nvCxnSpPr>
        <p:spPr>
          <a:xfrm rot="5400000">
            <a:off x="1622414" y="3479604"/>
            <a:ext cx="673838" cy="10855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hape 21"/>
          <p:cNvCxnSpPr>
            <a:stCxn id="14" idx="2"/>
            <a:endCxn id="12" idx="5"/>
          </p:cNvCxnSpPr>
          <p:nvPr/>
        </p:nvCxnSpPr>
        <p:spPr>
          <a:xfrm>
            <a:off x="3122173" y="4142189"/>
            <a:ext cx="2718162" cy="12700"/>
          </a:xfrm>
          <a:prstGeom prst="curvedConnector3">
            <a:avLst>
              <a:gd name="adj1" fmla="val 50000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2" idx="4"/>
            <a:endCxn id="13" idx="0"/>
          </p:cNvCxnSpPr>
          <p:nvPr/>
        </p:nvCxnSpPr>
        <p:spPr>
          <a:xfrm rot="5400000">
            <a:off x="6591061" y="4879970"/>
            <a:ext cx="835085" cy="12700"/>
          </a:xfrm>
          <a:prstGeom prst="curvedConnector3">
            <a:avLst>
              <a:gd name="adj1" fmla="val 50000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4"/>
            <a:endCxn id="15" idx="0"/>
          </p:cNvCxnSpPr>
          <p:nvPr/>
        </p:nvCxnSpPr>
        <p:spPr>
          <a:xfrm rot="5400000">
            <a:off x="1536363" y="4879970"/>
            <a:ext cx="835085" cy="1588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hape 27"/>
          <p:cNvCxnSpPr>
            <a:stCxn id="15" idx="4"/>
            <a:endCxn id="13" idx="3"/>
          </p:cNvCxnSpPr>
          <p:nvPr/>
        </p:nvCxnSpPr>
        <p:spPr>
          <a:xfrm rot="16200000" flipH="1">
            <a:off x="4441224" y="3450672"/>
            <a:ext cx="12700" cy="4974638"/>
          </a:xfrm>
          <a:prstGeom prst="curvedConnector3">
            <a:avLst>
              <a:gd name="adj1" fmla="val 2798016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hape 29"/>
          <p:cNvCxnSpPr>
            <a:stCxn id="15" idx="5"/>
            <a:endCxn id="14" idx="5"/>
          </p:cNvCxnSpPr>
          <p:nvPr/>
        </p:nvCxnSpPr>
        <p:spPr>
          <a:xfrm rot="10800000">
            <a:off x="785637" y="4142190"/>
            <a:ext cx="12700" cy="1475563"/>
          </a:xfrm>
          <a:prstGeom prst="curvedConnector3">
            <a:avLst>
              <a:gd name="adj1" fmla="val 2430394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422" y="1972517"/>
            <a:ext cx="242947" cy="352511"/>
          </a:xfrm>
          <a:prstGeom prst="rect">
            <a:avLst/>
          </a:prstGeom>
          <a:scene3d>
            <a:camera prst="isometricOffAxis1Right">
              <a:rot lat="1080000" lon="20040000" rev="0"/>
            </a:camera>
            <a:lightRig rig="threePt" dir="t"/>
          </a:scene3d>
        </p:spPr>
      </p:pic>
      <p:cxnSp>
        <p:nvCxnSpPr>
          <p:cNvPr id="53" name="Straight Arrow Connector 52"/>
          <p:cNvCxnSpPr>
            <a:stCxn id="7" idx="1"/>
          </p:cNvCxnSpPr>
          <p:nvPr/>
        </p:nvCxnSpPr>
        <p:spPr>
          <a:xfrm rot="10800000">
            <a:off x="5351527" y="2325029"/>
            <a:ext cx="584117" cy="235287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7" idx="2"/>
            <a:endCxn id="12" idx="0"/>
          </p:cNvCxnSpPr>
          <p:nvPr/>
        </p:nvCxnSpPr>
        <p:spPr>
          <a:xfrm rot="5400000">
            <a:off x="6672528" y="3484188"/>
            <a:ext cx="673838" cy="1687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66" y="3933365"/>
            <a:ext cx="242947" cy="352511"/>
          </a:xfrm>
          <a:prstGeom prst="rect">
            <a:avLst/>
          </a:prstGeom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708" y="5344513"/>
            <a:ext cx="327519" cy="3275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39" name="Shape 29"/>
          <p:cNvCxnSpPr>
            <a:stCxn id="13" idx="5"/>
            <a:endCxn id="15" idx="2"/>
          </p:cNvCxnSpPr>
          <p:nvPr/>
        </p:nvCxnSpPr>
        <p:spPr>
          <a:xfrm rot="10800000">
            <a:off x="3122173" y="5617752"/>
            <a:ext cx="2718162" cy="12700"/>
          </a:xfrm>
          <a:prstGeom prst="curvedConnector3">
            <a:avLst>
              <a:gd name="adj1" fmla="val 49001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Invoking the Proto Compiler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68402" y="1972517"/>
            <a:ext cx="2192715" cy="1175595"/>
            <a:chOff x="1031227" y="1972517"/>
            <a:chExt cx="2192715" cy="1175595"/>
          </a:xfrm>
        </p:grpSpPr>
        <p:sp>
          <p:nvSpPr>
            <p:cNvPr id="8" name="Rounded Rectangle 7"/>
            <p:cNvSpPr/>
            <p:nvPr/>
          </p:nvSpPr>
          <p:spPr>
            <a:xfrm>
              <a:off x="1031227" y="1972517"/>
              <a:ext cx="2192715" cy="1175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1866" y="2233049"/>
              <a:ext cx="1738990" cy="649660"/>
            </a:xfrm>
            <a:prstGeom prst="rect">
              <a:avLst/>
            </a:prstGeom>
          </p:spPr>
        </p:pic>
      </p:grpSp>
      <p:sp>
        <p:nvSpPr>
          <p:cNvPr id="15" name="Parallelogram 14"/>
          <p:cNvSpPr/>
          <p:nvPr/>
        </p:nvSpPr>
        <p:spPr>
          <a:xfrm>
            <a:off x="5760275" y="3821950"/>
            <a:ext cx="2496656" cy="640478"/>
          </a:xfrm>
          <a:prstGeom prst="parallelogram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Global-to-Local Compiler</a:t>
            </a:r>
            <a:endParaRPr lang="en-US" dirty="0"/>
          </a:p>
        </p:txBody>
      </p:sp>
      <p:sp>
        <p:nvSpPr>
          <p:cNvPr id="16" name="Parallelogram 15"/>
          <p:cNvSpPr/>
          <p:nvPr/>
        </p:nvSpPr>
        <p:spPr>
          <a:xfrm>
            <a:off x="705577" y="3821950"/>
            <a:ext cx="2496656" cy="640478"/>
          </a:xfrm>
          <a:prstGeom prst="parallelogram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roto</a:t>
            </a:r>
            <a:r>
              <a:rPr lang="en-US" dirty="0" smtClean="0"/>
              <a:t> Plug-in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8" idx="2"/>
            <a:endCxn id="16" idx="0"/>
          </p:cNvCxnSpPr>
          <p:nvPr/>
        </p:nvCxnSpPr>
        <p:spPr>
          <a:xfrm rot="5400000">
            <a:off x="1622414" y="3479604"/>
            <a:ext cx="673838" cy="10855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hape 17"/>
          <p:cNvCxnSpPr>
            <a:stCxn id="16" idx="2"/>
            <a:endCxn id="15" idx="5"/>
          </p:cNvCxnSpPr>
          <p:nvPr/>
        </p:nvCxnSpPr>
        <p:spPr>
          <a:xfrm>
            <a:off x="3122173" y="4142189"/>
            <a:ext cx="2718162" cy="12700"/>
          </a:xfrm>
          <a:prstGeom prst="curvedConnector3">
            <a:avLst>
              <a:gd name="adj1" fmla="val 50000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66" y="3933365"/>
            <a:ext cx="242947" cy="352511"/>
          </a:xfrm>
          <a:prstGeom prst="rect">
            <a:avLst/>
          </a:prstGeom>
          <a:scene3d>
            <a:camera prst="isometricOffAxis1Right">
              <a:rot lat="1080000" lon="20040000" rev="0"/>
            </a:camera>
            <a:lightRig rig="threePt" dir="t"/>
          </a:scene3d>
        </p:spPr>
      </p:pic>
      <p:sp>
        <p:nvSpPr>
          <p:cNvPr id="20" name="TextBox 19"/>
          <p:cNvSpPr txBox="1"/>
          <p:nvPr/>
        </p:nvSpPr>
        <p:spPr>
          <a:xfrm>
            <a:off x="2203570" y="3321798"/>
            <a:ext cx="15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the game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19922" y="4185636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Send Proto program </a:t>
            </a:r>
          </a:p>
          <a:p>
            <a:pPr algn="ctr"/>
            <a:r>
              <a:rPr lang="en-US" dirty="0" smtClean="0"/>
              <a:t>to compiler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476713" y="5438636"/>
            <a:ext cx="6451965" cy="1200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We designed a Unity plug-in for Proto that invokes </a:t>
            </a:r>
            <a:r>
              <a:rPr lang="en-US" sz="2400" i="1" dirty="0" err="1" smtClean="0"/>
              <a:t>Proto’s</a:t>
            </a:r>
            <a:r>
              <a:rPr lang="en-US" sz="2400" i="1" dirty="0" smtClean="0"/>
              <a:t> compiler, which in-turn creates byte-code to be executed by the virtual </a:t>
            </a:r>
            <a:r>
              <a:rPr lang="en-US" sz="2400" i="1" dirty="0" err="1" smtClean="0"/>
              <a:t>machine(s</a:t>
            </a:r>
            <a:r>
              <a:rPr lang="en-US" sz="2400" i="1" dirty="0" smtClean="0"/>
              <a:t>).</a:t>
            </a:r>
            <a:endParaRPr lang="en-US" sz="2400" i="1" dirty="0"/>
          </a:p>
        </p:txBody>
      </p:sp>
      <p:cxnSp>
        <p:nvCxnSpPr>
          <p:cNvPr id="23" name="Straight Arrow Connector 22"/>
          <p:cNvCxnSpPr>
            <a:stCxn id="11" idx="2"/>
            <a:endCxn id="15" idx="0"/>
          </p:cNvCxnSpPr>
          <p:nvPr/>
        </p:nvCxnSpPr>
        <p:spPr>
          <a:xfrm rot="5400000">
            <a:off x="6672528" y="3484188"/>
            <a:ext cx="673838" cy="1687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935643" y="1972517"/>
            <a:ext cx="2149294" cy="1175595"/>
            <a:chOff x="4602530" y="2287329"/>
            <a:chExt cx="2149294" cy="1175595"/>
          </a:xfrm>
        </p:grpSpPr>
        <p:sp>
          <p:nvSpPr>
            <p:cNvPr id="30" name="Rounded Rectangle 29"/>
            <p:cNvSpPr/>
            <p:nvPr/>
          </p:nvSpPr>
          <p:spPr>
            <a:xfrm>
              <a:off x="4602530" y="2287329"/>
              <a:ext cx="2149294" cy="1175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821413" y="2385169"/>
              <a:ext cx="1854571" cy="990751"/>
              <a:chOff x="5484757" y="2956692"/>
              <a:chExt cx="1854571" cy="99075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4757" y="2956692"/>
                <a:ext cx="667851" cy="969039"/>
              </a:xfrm>
              <a:prstGeom prst="rect">
                <a:avLst/>
              </a:prstGeom>
              <a:scene3d>
                <a:camera prst="isometricOffAxis1Right">
                  <a:rot lat="1080000" lon="20040000" rev="0"/>
                </a:camera>
                <a:lightRig rig="threePt" dir="t"/>
              </a:scene3d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5957218" y="3116446"/>
                <a:ext cx="138211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 err="1" smtClean="0">
                    <a:latin typeface="Abadi MT Condensed Extra Bold"/>
                    <a:cs typeface="Abadi MT Condensed Extra Bold"/>
                  </a:rPr>
                  <a:t>roto</a:t>
                </a:r>
                <a:endParaRPr lang="en-US" sz="8000" b="1" dirty="0">
                  <a:latin typeface="Abadi MT Condensed Extra Bold"/>
                  <a:cs typeface="Abadi MT Condensed Extra Bold"/>
                </a:endParaRPr>
              </a:p>
            </p:txBody>
          </p:sp>
        </p:grpSp>
      </p:grpSp>
      <p:cxnSp>
        <p:nvCxnSpPr>
          <p:cNvPr id="34" name="Curved Connector 33"/>
          <p:cNvCxnSpPr/>
          <p:nvPr/>
        </p:nvCxnSpPr>
        <p:spPr>
          <a:xfrm rot="5400000">
            <a:off x="6591061" y="4879970"/>
            <a:ext cx="835085" cy="12700"/>
          </a:xfrm>
          <a:prstGeom prst="curvedConnector3">
            <a:avLst>
              <a:gd name="adj1" fmla="val 50000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82516" y="4662535"/>
            <a:ext cx="169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 byte-code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Proto VM Implementation for Unity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68402" y="1972517"/>
            <a:ext cx="2192715" cy="1175595"/>
            <a:chOff x="1031227" y="1972517"/>
            <a:chExt cx="2192715" cy="1175595"/>
          </a:xfrm>
        </p:grpSpPr>
        <p:sp>
          <p:nvSpPr>
            <p:cNvPr id="5" name="Rounded Rectangle 4"/>
            <p:cNvSpPr/>
            <p:nvPr/>
          </p:nvSpPr>
          <p:spPr>
            <a:xfrm>
              <a:off x="1031227" y="1972517"/>
              <a:ext cx="2192715" cy="1175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1866" y="2233049"/>
              <a:ext cx="1738990" cy="649660"/>
            </a:xfrm>
            <a:prstGeom prst="rect">
              <a:avLst/>
            </a:prstGeom>
          </p:spPr>
        </p:pic>
      </p:grpSp>
      <p:sp>
        <p:nvSpPr>
          <p:cNvPr id="7" name="Parallelogram 6"/>
          <p:cNvSpPr/>
          <p:nvPr/>
        </p:nvSpPr>
        <p:spPr>
          <a:xfrm>
            <a:off x="5760275" y="5297513"/>
            <a:ext cx="2496656" cy="640478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Proto Virtual Machine for Unity</a:t>
            </a:r>
            <a:endParaRPr lang="en-US" dirty="0"/>
          </a:p>
        </p:txBody>
      </p:sp>
      <p:sp>
        <p:nvSpPr>
          <p:cNvPr id="8" name="Parallelogram 7"/>
          <p:cNvSpPr/>
          <p:nvPr/>
        </p:nvSpPr>
        <p:spPr>
          <a:xfrm>
            <a:off x="705577" y="3821950"/>
            <a:ext cx="2496656" cy="640478"/>
          </a:xfrm>
          <a:prstGeom prst="parallelogram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roto</a:t>
            </a:r>
            <a:r>
              <a:rPr lang="en-US" dirty="0" smtClean="0"/>
              <a:t> Plug-in</a:t>
            </a:r>
            <a:endParaRPr lang="en-US" dirty="0"/>
          </a:p>
        </p:txBody>
      </p:sp>
      <p:sp>
        <p:nvSpPr>
          <p:cNvPr id="9" name="Parallelogram 8"/>
          <p:cNvSpPr/>
          <p:nvPr/>
        </p:nvSpPr>
        <p:spPr>
          <a:xfrm>
            <a:off x="705577" y="5297513"/>
            <a:ext cx="2496656" cy="640478"/>
          </a:xfrm>
          <a:prstGeom prst="parallelogram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Runtime Execution Loop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" idx="2"/>
            <a:endCxn id="8" idx="0"/>
          </p:cNvCxnSpPr>
          <p:nvPr/>
        </p:nvCxnSpPr>
        <p:spPr>
          <a:xfrm rot="5400000">
            <a:off x="1622414" y="3479604"/>
            <a:ext cx="673838" cy="10855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4"/>
            <a:endCxn id="9" idx="0"/>
          </p:cNvCxnSpPr>
          <p:nvPr/>
        </p:nvCxnSpPr>
        <p:spPr>
          <a:xfrm rot="5400000">
            <a:off x="1536363" y="4879970"/>
            <a:ext cx="835085" cy="1588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66" y="3933365"/>
            <a:ext cx="242947" cy="352511"/>
          </a:xfrm>
          <a:prstGeom prst="rect">
            <a:avLst/>
          </a:prstGeom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708" y="5344513"/>
            <a:ext cx="327519" cy="3275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92344" y="1726033"/>
            <a:ext cx="4594456" cy="31085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We created a Unity plug-in that implements the required platform-</a:t>
            </a:r>
            <a:r>
              <a:rPr lang="en-US" sz="2800" i="1" dirty="0" err="1" smtClean="0"/>
              <a:t>speciﬁc</a:t>
            </a:r>
            <a:r>
              <a:rPr lang="en-US" sz="2800" i="1" dirty="0" smtClean="0"/>
              <a:t> functions from the Proto virtual machine reference implementation using tools from the Unity API.</a:t>
            </a:r>
            <a:endParaRPr lang="en-US" sz="28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7" name="Shape 27"/>
          <p:cNvCxnSpPr/>
          <p:nvPr/>
        </p:nvCxnSpPr>
        <p:spPr>
          <a:xfrm rot="16200000" flipH="1">
            <a:off x="4441224" y="3450672"/>
            <a:ext cx="12700" cy="4974638"/>
          </a:xfrm>
          <a:prstGeom prst="curvedConnector3">
            <a:avLst>
              <a:gd name="adj1" fmla="val 2798016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hape 29"/>
          <p:cNvCxnSpPr/>
          <p:nvPr/>
        </p:nvCxnSpPr>
        <p:spPr>
          <a:xfrm rot="10800000">
            <a:off x="785637" y="4142190"/>
            <a:ext cx="12700" cy="1475563"/>
          </a:xfrm>
          <a:prstGeom prst="curvedConnector3">
            <a:avLst>
              <a:gd name="adj1" fmla="val 2430394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hape 29"/>
          <p:cNvCxnSpPr/>
          <p:nvPr/>
        </p:nvCxnSpPr>
        <p:spPr>
          <a:xfrm rot="10800000">
            <a:off x="3122173" y="5617752"/>
            <a:ext cx="2718162" cy="12700"/>
          </a:xfrm>
          <a:prstGeom prst="curvedConnector3">
            <a:avLst>
              <a:gd name="adj1" fmla="val 49001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48547" y="5138940"/>
            <a:ext cx="170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attributes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12112" y="6356350"/>
            <a:ext cx="407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Temporal update, environmental changes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Agent Scripting Library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68402" y="1972517"/>
            <a:ext cx="2192715" cy="1175595"/>
            <a:chOff x="1031227" y="1972517"/>
            <a:chExt cx="2192715" cy="1175595"/>
          </a:xfrm>
        </p:grpSpPr>
        <p:sp>
          <p:nvSpPr>
            <p:cNvPr id="5" name="Rounded Rectangle 4"/>
            <p:cNvSpPr/>
            <p:nvPr/>
          </p:nvSpPr>
          <p:spPr>
            <a:xfrm>
              <a:off x="1031227" y="1972517"/>
              <a:ext cx="2192715" cy="1175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1866" y="2233049"/>
              <a:ext cx="1738990" cy="64966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935643" y="1972517"/>
            <a:ext cx="2149294" cy="1175595"/>
            <a:chOff x="4602530" y="2287329"/>
            <a:chExt cx="2149294" cy="1175595"/>
          </a:xfrm>
        </p:grpSpPr>
        <p:sp>
          <p:nvSpPr>
            <p:cNvPr id="8" name="Rounded Rectangle 7"/>
            <p:cNvSpPr/>
            <p:nvPr/>
          </p:nvSpPr>
          <p:spPr>
            <a:xfrm>
              <a:off x="4602530" y="2287329"/>
              <a:ext cx="2149294" cy="1175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848572" y="2385169"/>
              <a:ext cx="1854571" cy="990751"/>
              <a:chOff x="5511916" y="2956692"/>
              <a:chExt cx="1854571" cy="99075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11916" y="2956692"/>
                <a:ext cx="667851" cy="969039"/>
              </a:xfrm>
              <a:prstGeom prst="rect">
                <a:avLst/>
              </a:prstGeom>
              <a:scene3d>
                <a:camera prst="isometricOffAxis1Right">
                  <a:rot lat="1080000" lon="20040000" rev="0"/>
                </a:camera>
                <a:lightRig rig="threePt" dir="t"/>
              </a:scene3d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984377" y="3116446"/>
                <a:ext cx="138211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 err="1" smtClean="0">
                    <a:latin typeface="Abadi MT Condensed Extra Bold"/>
                    <a:cs typeface="Abadi MT Condensed Extra Bold"/>
                  </a:rPr>
                  <a:t>roto</a:t>
                </a:r>
                <a:endParaRPr lang="en-US" sz="8000" b="1" dirty="0">
                  <a:latin typeface="Abadi MT Condensed Extra Bold"/>
                  <a:cs typeface="Abadi MT Condensed Extra Bold"/>
                </a:endParaRPr>
              </a:p>
            </p:txBody>
          </p:sp>
        </p:grpSp>
      </p:grpSp>
      <p:sp>
        <p:nvSpPr>
          <p:cNvPr id="12" name="Regular Pentagon 11"/>
          <p:cNvSpPr/>
          <p:nvPr/>
        </p:nvSpPr>
        <p:spPr>
          <a:xfrm>
            <a:off x="3549593" y="1823734"/>
            <a:ext cx="1946605" cy="1358061"/>
          </a:xfrm>
          <a:prstGeom prst="pentagon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Agent Scripting Library</a:t>
            </a:r>
            <a:endParaRPr lang="en-US" dirty="0"/>
          </a:p>
        </p:txBody>
      </p:sp>
      <p:cxnSp>
        <p:nvCxnSpPr>
          <p:cNvPr id="13" name="Shape 17"/>
          <p:cNvCxnSpPr>
            <a:stCxn id="12" idx="0"/>
            <a:endCxn id="5" idx="0"/>
          </p:cNvCxnSpPr>
          <p:nvPr/>
        </p:nvCxnSpPr>
        <p:spPr>
          <a:xfrm rot="16200000" flipH="1" flipV="1">
            <a:off x="3169436" y="619057"/>
            <a:ext cx="148783" cy="2558136"/>
          </a:xfrm>
          <a:prstGeom prst="curvedConnector3">
            <a:avLst>
              <a:gd name="adj1" fmla="val -153647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422" y="1972517"/>
            <a:ext cx="242947" cy="352511"/>
          </a:xfrm>
          <a:prstGeom prst="rect">
            <a:avLst/>
          </a:prstGeom>
          <a:scene3d>
            <a:camera prst="isometricOffAxis1Right">
              <a:rot lat="1080000" lon="20040000" rev="0"/>
            </a:camera>
            <a:lightRig rig="threePt" dir="t"/>
          </a:scene3d>
        </p:spPr>
      </p:pic>
      <p:cxnSp>
        <p:nvCxnSpPr>
          <p:cNvPr id="15" name="Straight Arrow Connector 14"/>
          <p:cNvCxnSpPr>
            <a:stCxn id="8" idx="1"/>
          </p:cNvCxnSpPr>
          <p:nvPr/>
        </p:nvCxnSpPr>
        <p:spPr>
          <a:xfrm rot="10800000">
            <a:off x="5351527" y="2325029"/>
            <a:ext cx="584117" cy="235287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2555" y="4546795"/>
            <a:ext cx="8496796" cy="16358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2800" i="1" dirty="0" smtClean="0"/>
              <a:t>We created an agent scripting library that extends the Proto language with group behavior primitives and imperative-style macros.</a:t>
            </a:r>
            <a:endParaRPr lang="en-US" sz="28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Behavior Primitives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48" y="1272818"/>
            <a:ext cx="2800596" cy="2361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3955" y="3547250"/>
            <a:ext cx="148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816" y="1272819"/>
            <a:ext cx="2731028" cy="2361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2672" y="3547250"/>
            <a:ext cx="160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Flock / Flock-to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433" y="4056688"/>
            <a:ext cx="4628256" cy="2418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931" y="4077829"/>
            <a:ext cx="3591149" cy="2397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737" y="1272819"/>
            <a:ext cx="2502993" cy="23616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74553" y="3547250"/>
            <a:ext cx="112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Cluster-by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55330" y="6419531"/>
            <a:ext cx="86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Toward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68473" y="6419531"/>
            <a:ext cx="183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Disperse / Scatter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Imperative-Style Agent Scripting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 is a pure-functional language based on LISP.</a:t>
            </a:r>
          </a:p>
          <a:p>
            <a:r>
              <a:rPr lang="en-US" dirty="0" smtClean="0"/>
              <a:t>Doesn’t map well to the typical agent scripting user’s</a:t>
            </a:r>
            <a:r>
              <a:rPr lang="en-US" dirty="0"/>
              <a:t> </a:t>
            </a:r>
            <a:r>
              <a:rPr lang="en-US" dirty="0" smtClean="0"/>
              <a:t>imperative</a:t>
            </a:r>
            <a:r>
              <a:rPr lang="en-US" dirty="0"/>
              <a:t> </a:t>
            </a:r>
            <a:r>
              <a:rPr lang="en-US" dirty="0" smtClean="0"/>
              <a:t>approach.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40" y="4116388"/>
            <a:ext cx="60960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Imperative-Style Agent Scripting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Macro functionality added to Proto</a:t>
            </a:r>
          </a:p>
          <a:p>
            <a:r>
              <a:rPr lang="en-US" dirty="0" smtClean="0"/>
              <a:t>Added macros to make Proto read more sequentially, event-driven, and/or behaviorally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8835" y="3724211"/>
            <a:ext cx="7369272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accent2"/>
                </a:solidFill>
              </a:rPr>
              <a:t>def </a:t>
            </a:r>
            <a:r>
              <a:rPr lang="en-US" dirty="0" smtClean="0"/>
              <a:t>red-advance (red-team blue-team)</a:t>
            </a:r>
          </a:p>
          <a:p>
            <a:r>
              <a:rPr lang="en-US" dirty="0" smtClean="0"/>
              <a:t>	(</a:t>
            </a:r>
            <a:r>
              <a:rPr lang="en-US" dirty="0" smtClean="0">
                <a:solidFill>
                  <a:schemeClr val="accent1"/>
                </a:solidFill>
              </a:rPr>
              <a:t>group-case</a:t>
            </a:r>
          </a:p>
          <a:p>
            <a:r>
              <a:rPr lang="en-US" dirty="0" smtClean="0"/>
              <a:t>		(</a:t>
            </a:r>
            <a:r>
              <a:rPr lang="en-US" dirty="0" smtClean="0">
                <a:solidFill>
                  <a:srgbClr val="4F81BD"/>
                </a:solidFill>
              </a:rPr>
              <a:t>behavior-of </a:t>
            </a:r>
            <a:r>
              <a:rPr lang="en-US" dirty="0" smtClean="0"/>
              <a:t>red-team 			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;; Red team behavior:</a:t>
            </a:r>
          </a:p>
          <a:p>
            <a:r>
              <a:rPr lang="en-US" dirty="0" smtClean="0"/>
              <a:t>			(</a:t>
            </a:r>
            <a:r>
              <a:rPr lang="en-US" dirty="0" smtClean="0">
                <a:solidFill>
                  <a:srgbClr val="4F81BD"/>
                </a:solidFill>
              </a:rPr>
              <a:t>where </a:t>
            </a:r>
            <a:r>
              <a:rPr lang="en-US" i="1" dirty="0" smtClean="0"/>
              <a:t>in-group</a:t>
            </a:r>
          </a:p>
          <a:p>
            <a:r>
              <a:rPr lang="en-US" dirty="0" smtClean="0"/>
              <a:t>				(</a:t>
            </a:r>
            <a:r>
              <a:rPr lang="en-US" dirty="0" smtClean="0">
                <a:solidFill>
                  <a:srgbClr val="4F81BD"/>
                </a:solidFill>
              </a:rPr>
              <a:t>flock-to </a:t>
            </a:r>
            <a:r>
              <a:rPr lang="en-US" dirty="0" smtClean="0"/>
              <a:t>(</a:t>
            </a:r>
            <a:r>
              <a:rPr lang="en-US" dirty="0" err="1" smtClean="0">
                <a:solidFill>
                  <a:srgbClr val="C0504D"/>
                </a:solidFill>
              </a:rPr>
              <a:t>tup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smtClean="0"/>
              <a:t>0 0))) 		</a:t>
            </a:r>
            <a:r>
              <a:rPr lang="en-US" i="1" dirty="0" smtClean="0">
                <a:solidFill>
                  <a:srgbClr val="7F7F7F"/>
                </a:solidFill>
              </a:rPr>
              <a:t>;; go to Blue starting location</a:t>
            </a:r>
          </a:p>
          <a:p>
            <a:r>
              <a:rPr lang="en-US" dirty="0" smtClean="0"/>
              <a:t>		(</a:t>
            </a:r>
            <a:r>
              <a:rPr lang="en-US" dirty="0" smtClean="0">
                <a:solidFill>
                  <a:srgbClr val="4F81BD"/>
                </a:solidFill>
              </a:rPr>
              <a:t>behavior-of </a:t>
            </a:r>
            <a:r>
              <a:rPr lang="en-US" dirty="0" smtClean="0"/>
              <a:t>blue-team 					</a:t>
            </a:r>
            <a:r>
              <a:rPr lang="en-US" i="1" dirty="0" smtClean="0">
                <a:solidFill>
                  <a:srgbClr val="7F7F7F"/>
                </a:solidFill>
              </a:rPr>
              <a:t>;; Blue team behavior:</a:t>
            </a:r>
          </a:p>
          <a:p>
            <a:r>
              <a:rPr lang="en-US" dirty="0" smtClean="0"/>
              <a:t>			(</a:t>
            </a:r>
            <a:r>
              <a:rPr lang="en-US" dirty="0" smtClean="0">
                <a:solidFill>
                  <a:srgbClr val="4F81BD"/>
                </a:solidFill>
              </a:rPr>
              <a:t>on-trigger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C0504D"/>
                </a:solidFill>
              </a:rPr>
              <a:t>can-see </a:t>
            </a:r>
            <a:r>
              <a:rPr lang="en-US" dirty="0" smtClean="0"/>
              <a:t>red-team) 		</a:t>
            </a:r>
            <a:r>
              <a:rPr lang="en-US" i="1" dirty="0" smtClean="0">
                <a:solidFill>
                  <a:srgbClr val="7F7F7F"/>
                </a:solidFill>
              </a:rPr>
              <a:t>;; when Red is near...</a:t>
            </a:r>
          </a:p>
          <a:p>
            <a:r>
              <a:rPr lang="en-US" dirty="0" smtClean="0"/>
              <a:t>				(</a:t>
            </a:r>
            <a:r>
              <a:rPr lang="en-US" dirty="0" smtClean="0">
                <a:solidFill>
                  <a:srgbClr val="4F81BD"/>
                </a:solidFill>
              </a:rPr>
              <a:t>scatter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4F81BD"/>
                </a:solidFill>
              </a:rPr>
              <a:t>away-from </a:t>
            </a:r>
            <a:r>
              <a:rPr lang="en-US" dirty="0" smtClean="0"/>
              <a:t>red-team))) 	</a:t>
            </a:r>
            <a:r>
              <a:rPr lang="en-US" i="1" dirty="0" smtClean="0">
                <a:solidFill>
                  <a:srgbClr val="7F7F7F"/>
                </a:solidFill>
              </a:rPr>
              <a:t>;; flee from Red!</a:t>
            </a:r>
          </a:p>
          <a:p>
            <a:r>
              <a:rPr lang="en-US" dirty="0" smtClean="0"/>
              <a:t>		(</a:t>
            </a:r>
            <a:r>
              <a:rPr lang="en-US" dirty="0" smtClean="0">
                <a:solidFill>
                  <a:srgbClr val="4F81BD"/>
                </a:solidFill>
              </a:rPr>
              <a:t>default </a:t>
            </a:r>
            <a:r>
              <a:rPr lang="en-US" dirty="0" smtClean="0"/>
              <a:t>(</a:t>
            </a:r>
            <a:r>
              <a:rPr lang="en-US" dirty="0" err="1" smtClean="0">
                <a:solidFill>
                  <a:srgbClr val="C0504D"/>
                </a:solidFill>
              </a:rPr>
              <a:t>tup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smtClean="0"/>
              <a:t>0 0))))))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58835" y="4337316"/>
            <a:ext cx="7369272" cy="85759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8835" y="5173194"/>
            <a:ext cx="7369272" cy="857590"/>
          </a:xfrm>
          <a:prstGeom prst="rect">
            <a:avLst/>
          </a:prstGeom>
          <a:solidFill>
            <a:srgbClr val="0000FF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8835" y="5427780"/>
            <a:ext cx="7369272" cy="624716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87644" y="2664965"/>
            <a:ext cx="2317687" cy="624716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53200" y="2664965"/>
            <a:ext cx="2065699" cy="624716"/>
          </a:xfrm>
          <a:prstGeom prst="rect">
            <a:avLst/>
          </a:prstGeom>
          <a:solidFill>
            <a:srgbClr val="7030A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Agent Scripting Library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1969" y="1584912"/>
            <a:ext cx="5416657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accent1"/>
                </a:solidFill>
              </a:rPr>
              <a:t>group-case</a:t>
            </a:r>
          </a:p>
          <a:p>
            <a:r>
              <a:rPr lang="en-US" dirty="0" smtClean="0"/>
              <a:t>	(</a:t>
            </a:r>
            <a:r>
              <a:rPr lang="en-US" dirty="0" smtClean="0">
                <a:solidFill>
                  <a:srgbClr val="4F81BD"/>
                </a:solidFill>
              </a:rPr>
              <a:t>behavior-of </a:t>
            </a:r>
            <a:r>
              <a:rPr lang="en-US" dirty="0" smtClean="0"/>
              <a:t>MEMBERSHIP-TEST BEHAVIOR</a:t>
            </a:r>
          </a:p>
          <a:p>
            <a:r>
              <a:rPr lang="en-US" dirty="0" smtClean="0"/>
              <a:t>	(</a:t>
            </a:r>
            <a:r>
              <a:rPr lang="en-US" dirty="0" smtClean="0">
                <a:solidFill>
                  <a:srgbClr val="4F81BD"/>
                </a:solidFill>
              </a:rPr>
              <a:t>behavior-of </a:t>
            </a:r>
            <a:r>
              <a:rPr lang="en-US" dirty="0" smtClean="0"/>
              <a:t>MEMBERSHIP-TEST BEHAVIOR</a:t>
            </a: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8064A2"/>
                </a:solidFill>
              </a:rPr>
              <a:t>...</a:t>
            </a:r>
          </a:p>
          <a:p>
            <a:r>
              <a:rPr lang="en-US" dirty="0" smtClean="0"/>
              <a:t>	(</a:t>
            </a:r>
            <a:r>
              <a:rPr lang="en-US" dirty="0" smtClean="0">
                <a:solidFill>
                  <a:srgbClr val="4F81BD"/>
                </a:solidFill>
              </a:rPr>
              <a:t>default </a:t>
            </a:r>
            <a:r>
              <a:rPr lang="en-US" dirty="0" smtClean="0"/>
              <a:t>BEHAVIOR)</a:t>
            </a:r>
            <a:r>
              <a:rPr lang="en-US" dirty="0" smtClean="0">
                <a:solidFill>
                  <a:srgbClr val="8064A2"/>
                </a:solidFill>
              </a:rPr>
              <a:t>...</a:t>
            </a:r>
            <a:r>
              <a:rPr lang="en-US" dirty="0" smtClean="0"/>
              <a:t>)))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11508" y="1584912"/>
            <a:ext cx="3176452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4F81BD"/>
                </a:solidFill>
              </a:rPr>
              <a:t>where </a:t>
            </a:r>
            <a:r>
              <a:rPr lang="en-US" dirty="0" smtClean="0"/>
              <a:t>TEST BEHAVIOR)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11508" y="3257012"/>
            <a:ext cx="317645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4F81BD"/>
                </a:solidFill>
              </a:rPr>
              <a:t>on-trigger </a:t>
            </a:r>
            <a:r>
              <a:rPr lang="en-US" dirty="0" smtClean="0"/>
              <a:t>TRIGGER BEHAVIOR)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1969" y="3257013"/>
            <a:ext cx="5416657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4F81BD"/>
                </a:solidFill>
              </a:rPr>
              <a:t>priority-list</a:t>
            </a:r>
          </a:p>
          <a:p>
            <a:r>
              <a:rPr lang="en-US" dirty="0" smtClean="0"/>
              <a:t>	(</a:t>
            </a:r>
            <a:r>
              <a:rPr lang="en-US" dirty="0" smtClean="0">
                <a:solidFill>
                  <a:srgbClr val="4F81BD"/>
                </a:solidFill>
              </a:rPr>
              <a:t>priority </a:t>
            </a:r>
            <a:r>
              <a:rPr lang="en-US" dirty="0" smtClean="0"/>
              <a:t>NAME TEST BEHAVIOR</a:t>
            </a:r>
          </a:p>
          <a:p>
            <a:r>
              <a:rPr lang="en-US" dirty="0" smtClean="0"/>
              <a:t>	(</a:t>
            </a:r>
            <a:r>
              <a:rPr lang="en-US" dirty="0" smtClean="0">
                <a:solidFill>
                  <a:srgbClr val="4F81BD"/>
                </a:solidFill>
              </a:rPr>
              <a:t>priority </a:t>
            </a:r>
            <a:r>
              <a:rPr lang="en-US" dirty="0" smtClean="0"/>
              <a:t>NAME TEST BEHAVIOR</a:t>
            </a: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8064A2"/>
                </a:solidFill>
              </a:rPr>
              <a:t>...</a:t>
            </a:r>
            <a:r>
              <a:rPr lang="en-US" dirty="0" smtClean="0"/>
              <a:t>)))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1969" y="4581985"/>
            <a:ext cx="5416657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4F81BD"/>
                </a:solidFill>
              </a:rPr>
              <a:t>sequence</a:t>
            </a:r>
          </a:p>
          <a:p>
            <a:r>
              <a:rPr lang="en-US" dirty="0" smtClean="0"/>
              <a:t>	(</a:t>
            </a:r>
            <a:r>
              <a:rPr lang="en-US" dirty="0" smtClean="0">
                <a:solidFill>
                  <a:srgbClr val="8064A2"/>
                </a:solidFill>
              </a:rPr>
              <a:t>[</a:t>
            </a:r>
            <a:r>
              <a:rPr lang="en-US" dirty="0" err="1" smtClean="0">
                <a:solidFill>
                  <a:srgbClr val="4F81BD"/>
                </a:solidFill>
              </a:rPr>
              <a:t>stage</a:t>
            </a:r>
            <a:r>
              <a:rPr lang="en-US" dirty="0" err="1" smtClean="0">
                <a:solidFill>
                  <a:srgbClr val="8064A2"/>
                </a:solidFill>
              </a:rPr>
              <a:t>|</a:t>
            </a:r>
            <a:r>
              <a:rPr lang="en-US" dirty="0" err="1" smtClean="0">
                <a:solidFill>
                  <a:srgbClr val="4F81BD"/>
                </a:solidFill>
              </a:rPr>
              <a:t>group</a:t>
            </a:r>
            <a:r>
              <a:rPr lang="en-US" dirty="0" smtClean="0">
                <a:solidFill>
                  <a:srgbClr val="4F81BD"/>
                </a:solidFill>
              </a:rPr>
              <a:t>-stage</a:t>
            </a:r>
            <a:r>
              <a:rPr lang="en-US" dirty="0" smtClean="0">
                <a:solidFill>
                  <a:schemeClr val="accent4"/>
                </a:solidFill>
              </a:rPr>
              <a:t>]</a:t>
            </a:r>
            <a:r>
              <a:rPr lang="en-US" dirty="0" smtClean="0"/>
              <a:t> NAME ACTION TERMINATION</a:t>
            </a:r>
          </a:p>
          <a:p>
            <a:r>
              <a:rPr lang="en-US" dirty="0" smtClean="0"/>
              <a:t>	(</a:t>
            </a:r>
            <a:r>
              <a:rPr lang="en-US" dirty="0" smtClean="0">
                <a:solidFill>
                  <a:srgbClr val="8064A2"/>
                </a:solidFill>
              </a:rPr>
              <a:t>[</a:t>
            </a:r>
            <a:r>
              <a:rPr lang="en-US" dirty="0" err="1" smtClean="0">
                <a:solidFill>
                  <a:srgbClr val="4F81BD"/>
                </a:solidFill>
              </a:rPr>
              <a:t>stage</a:t>
            </a:r>
            <a:r>
              <a:rPr lang="en-US" dirty="0" err="1" smtClean="0">
                <a:solidFill>
                  <a:srgbClr val="8064A2"/>
                </a:solidFill>
              </a:rPr>
              <a:t>|</a:t>
            </a:r>
            <a:r>
              <a:rPr lang="en-US" dirty="0" err="1" smtClean="0">
                <a:solidFill>
                  <a:srgbClr val="4F81BD"/>
                </a:solidFill>
              </a:rPr>
              <a:t>group</a:t>
            </a:r>
            <a:r>
              <a:rPr lang="en-US" dirty="0" smtClean="0">
                <a:solidFill>
                  <a:srgbClr val="4F81BD"/>
                </a:solidFill>
              </a:rPr>
              <a:t>-stage</a:t>
            </a:r>
            <a:r>
              <a:rPr lang="en-US" dirty="0" smtClean="0">
                <a:solidFill>
                  <a:srgbClr val="8064A2"/>
                </a:solidFill>
              </a:rPr>
              <a:t>]</a:t>
            </a:r>
            <a:r>
              <a:rPr lang="en-US" dirty="0" smtClean="0"/>
              <a:t> NAME ACTION TERMINATION</a:t>
            </a: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8064A2"/>
                </a:solidFill>
              </a:rPr>
              <a:t>...</a:t>
            </a: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8064A2"/>
                </a:solidFill>
              </a:rPr>
              <a:t>[</a:t>
            </a:r>
            <a:r>
              <a:rPr lang="en-US" dirty="0" smtClean="0">
                <a:solidFill>
                  <a:srgbClr val="4F81BD"/>
                </a:solidFill>
              </a:rPr>
              <a:t>end-</a:t>
            </a:r>
            <a:r>
              <a:rPr lang="en-US" dirty="0" err="1" smtClean="0">
                <a:solidFill>
                  <a:srgbClr val="4F81BD"/>
                </a:solidFill>
              </a:rPr>
              <a:t>sequence</a:t>
            </a:r>
            <a:r>
              <a:rPr lang="en-US" dirty="0" err="1" smtClean="0">
                <a:solidFill>
                  <a:srgbClr val="8064A2"/>
                </a:solidFill>
              </a:rPr>
              <a:t>|</a:t>
            </a:r>
            <a:r>
              <a:rPr lang="en-US" dirty="0" err="1" smtClean="0">
                <a:solidFill>
                  <a:srgbClr val="4F81BD"/>
                </a:solidFill>
              </a:rPr>
              <a:t>repeat</a:t>
            </a:r>
            <a:r>
              <a:rPr lang="en-US" dirty="0" smtClean="0">
                <a:solidFill>
                  <a:srgbClr val="8064A2"/>
                </a:solidFill>
              </a:rPr>
              <a:t>]</a:t>
            </a:r>
            <a:r>
              <a:rPr lang="en-US" dirty="0" smtClean="0"/>
              <a:t>)</a:t>
            </a:r>
            <a:r>
              <a:rPr lang="en-US" dirty="0" smtClean="0">
                <a:solidFill>
                  <a:srgbClr val="8064A2"/>
                </a:solidFill>
              </a:rPr>
              <a:t>...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11508" y="5072048"/>
            <a:ext cx="3176452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Functional composition </a:t>
            </a:r>
            <a:br>
              <a:rPr lang="en-US" dirty="0" smtClean="0"/>
            </a:br>
            <a:r>
              <a:rPr lang="en-US" dirty="0" smtClean="0"/>
              <a:t>still applies!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95873" y="6264999"/>
            <a:ext cx="317817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Just a sampler...  More to come!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dvance2.png"/>
          <p:cNvPicPr>
            <a:picLocks noChangeAspect="1"/>
          </p:cNvPicPr>
          <p:nvPr/>
        </p:nvPicPr>
        <p:blipFill>
          <a:blip r:embed="rId2"/>
          <a:srcRect l="10000" r="10000"/>
          <a:stretch>
            <a:fillRect/>
          </a:stretch>
        </p:blipFill>
        <p:spPr>
          <a:xfrm>
            <a:off x="4531930" y="4253005"/>
            <a:ext cx="4467237" cy="2384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smtClean="0">
                <a:solidFill>
                  <a:srgbClr val="FF0000"/>
                </a:solidFill>
              </a:rPr>
              <a:t>Advance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0000FF"/>
                </a:solidFill>
              </a:rPr>
              <a:t>Flee</a:t>
            </a:r>
            <a:r>
              <a:rPr lang="en-US" dirty="0" smtClean="0"/>
              <a:t>!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58835" y="1417638"/>
            <a:ext cx="7369272" cy="2585323"/>
            <a:chOff x="457200" y="1720840"/>
            <a:chExt cx="7369272" cy="2585323"/>
          </a:xfrm>
        </p:grpSpPr>
        <p:sp>
          <p:nvSpPr>
            <p:cNvPr id="5" name="Rectangle 4"/>
            <p:cNvSpPr/>
            <p:nvPr/>
          </p:nvSpPr>
          <p:spPr>
            <a:xfrm>
              <a:off x="457200" y="1720840"/>
              <a:ext cx="7369272" cy="258532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smtClean="0">
                  <a:solidFill>
                    <a:schemeClr val="accent2"/>
                  </a:solidFill>
                </a:rPr>
                <a:t>def </a:t>
              </a:r>
              <a:r>
                <a:rPr lang="en-US" dirty="0" smtClean="0"/>
                <a:t>red-advance (red-team blue-team)</a:t>
              </a:r>
            </a:p>
            <a:p>
              <a:r>
                <a:rPr lang="en-US" dirty="0" smtClean="0"/>
                <a:t>	(</a:t>
              </a:r>
              <a:r>
                <a:rPr lang="en-US" dirty="0" smtClean="0">
                  <a:solidFill>
                    <a:schemeClr val="accent1"/>
                  </a:solidFill>
                </a:rPr>
                <a:t>group-case</a:t>
              </a:r>
            </a:p>
            <a:p>
              <a:r>
                <a:rPr lang="en-US" dirty="0" smtClean="0"/>
                <a:t>		(</a:t>
              </a:r>
              <a:r>
                <a:rPr lang="en-US" dirty="0" smtClean="0">
                  <a:solidFill>
                    <a:srgbClr val="4F81BD"/>
                  </a:solidFill>
                </a:rPr>
                <a:t>behavior-of </a:t>
              </a:r>
              <a:r>
                <a:rPr lang="en-US" dirty="0" smtClean="0"/>
                <a:t>red-team 			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</a:rPr>
                <a:t>;; Red team behavior:</a:t>
              </a:r>
            </a:p>
            <a:p>
              <a:r>
                <a:rPr lang="en-US" dirty="0" smtClean="0"/>
                <a:t>			(</a:t>
              </a:r>
              <a:r>
                <a:rPr lang="en-US" dirty="0" smtClean="0">
                  <a:solidFill>
                    <a:srgbClr val="4F81BD"/>
                  </a:solidFill>
                </a:rPr>
                <a:t>where </a:t>
              </a:r>
              <a:r>
                <a:rPr lang="en-US" i="1" dirty="0" smtClean="0"/>
                <a:t>in-group</a:t>
              </a:r>
            </a:p>
            <a:p>
              <a:r>
                <a:rPr lang="en-US" dirty="0" smtClean="0"/>
                <a:t>				(</a:t>
              </a:r>
              <a:r>
                <a:rPr lang="en-US" dirty="0" smtClean="0">
                  <a:solidFill>
                    <a:srgbClr val="4F81BD"/>
                  </a:solidFill>
                </a:rPr>
                <a:t>flock-to </a:t>
              </a:r>
              <a:r>
                <a:rPr lang="en-US" dirty="0" smtClean="0"/>
                <a:t>(</a:t>
              </a:r>
              <a:r>
                <a:rPr lang="en-US" dirty="0" err="1" smtClean="0">
                  <a:solidFill>
                    <a:srgbClr val="C0504D"/>
                  </a:solidFill>
                </a:rPr>
                <a:t>tup</a:t>
              </a:r>
              <a:r>
                <a:rPr lang="en-US" dirty="0" smtClean="0">
                  <a:solidFill>
                    <a:srgbClr val="C0504D"/>
                  </a:solidFill>
                </a:rPr>
                <a:t> </a:t>
              </a:r>
              <a:r>
                <a:rPr lang="en-US" dirty="0" smtClean="0"/>
                <a:t>0 0))) 		</a:t>
              </a:r>
              <a:r>
                <a:rPr lang="en-US" i="1" dirty="0" smtClean="0">
                  <a:solidFill>
                    <a:srgbClr val="7F7F7F"/>
                  </a:solidFill>
                </a:rPr>
                <a:t>;; go to Blue starting location</a:t>
              </a:r>
            </a:p>
            <a:p>
              <a:r>
                <a:rPr lang="en-US" dirty="0" smtClean="0"/>
                <a:t>		(</a:t>
              </a:r>
              <a:r>
                <a:rPr lang="en-US" dirty="0" smtClean="0">
                  <a:solidFill>
                    <a:srgbClr val="4F81BD"/>
                  </a:solidFill>
                </a:rPr>
                <a:t>behavior-of </a:t>
              </a:r>
              <a:r>
                <a:rPr lang="en-US" dirty="0" smtClean="0"/>
                <a:t>blue-team 					</a:t>
              </a:r>
              <a:r>
                <a:rPr lang="en-US" i="1" dirty="0" smtClean="0">
                  <a:solidFill>
                    <a:srgbClr val="7F7F7F"/>
                  </a:solidFill>
                </a:rPr>
                <a:t>;; Blue team behavior:</a:t>
              </a:r>
            </a:p>
            <a:p>
              <a:r>
                <a:rPr lang="en-US" dirty="0" smtClean="0"/>
                <a:t>			(</a:t>
              </a:r>
              <a:r>
                <a:rPr lang="en-US" dirty="0" smtClean="0">
                  <a:solidFill>
                    <a:srgbClr val="4F81BD"/>
                  </a:solidFill>
                </a:rPr>
                <a:t>on-trigger </a:t>
              </a:r>
              <a:r>
                <a:rPr lang="en-US" dirty="0" smtClean="0"/>
                <a:t>(</a:t>
              </a:r>
              <a:r>
                <a:rPr lang="en-US" dirty="0" smtClean="0">
                  <a:solidFill>
                    <a:srgbClr val="C0504D"/>
                  </a:solidFill>
                </a:rPr>
                <a:t>can-see </a:t>
              </a:r>
              <a:r>
                <a:rPr lang="en-US" dirty="0" smtClean="0"/>
                <a:t>red-team) 		</a:t>
              </a:r>
              <a:r>
                <a:rPr lang="en-US" i="1" dirty="0" smtClean="0">
                  <a:solidFill>
                    <a:srgbClr val="7F7F7F"/>
                  </a:solidFill>
                </a:rPr>
                <a:t>;; when Red is near...</a:t>
              </a:r>
            </a:p>
            <a:p>
              <a:r>
                <a:rPr lang="en-US" dirty="0" smtClean="0"/>
                <a:t>				(</a:t>
              </a:r>
              <a:r>
                <a:rPr lang="en-US" dirty="0" smtClean="0">
                  <a:solidFill>
                    <a:srgbClr val="4F81BD"/>
                  </a:solidFill>
                </a:rPr>
                <a:t>scatter </a:t>
              </a:r>
              <a:r>
                <a:rPr lang="en-US" dirty="0" smtClean="0"/>
                <a:t>(</a:t>
              </a:r>
              <a:r>
                <a:rPr lang="en-US" dirty="0" smtClean="0">
                  <a:solidFill>
                    <a:srgbClr val="4F81BD"/>
                  </a:solidFill>
                </a:rPr>
                <a:t>away-from </a:t>
              </a:r>
              <a:r>
                <a:rPr lang="en-US" dirty="0" smtClean="0"/>
                <a:t>red-team))) 	</a:t>
              </a:r>
              <a:r>
                <a:rPr lang="en-US" i="1" dirty="0" smtClean="0">
                  <a:solidFill>
                    <a:srgbClr val="7F7F7F"/>
                  </a:solidFill>
                </a:rPr>
                <a:t>;; flee from Red!</a:t>
              </a:r>
            </a:p>
            <a:p>
              <a:r>
                <a:rPr lang="en-US" dirty="0" smtClean="0"/>
                <a:t>		(</a:t>
              </a:r>
              <a:r>
                <a:rPr lang="en-US" dirty="0" smtClean="0">
                  <a:solidFill>
                    <a:srgbClr val="4F81BD"/>
                  </a:solidFill>
                </a:rPr>
                <a:t>default </a:t>
              </a:r>
              <a:r>
                <a:rPr lang="en-US" dirty="0" smtClean="0"/>
                <a:t>(</a:t>
              </a:r>
              <a:r>
                <a:rPr lang="en-US" dirty="0" err="1" smtClean="0">
                  <a:solidFill>
                    <a:srgbClr val="C0504D"/>
                  </a:solidFill>
                </a:rPr>
                <a:t>tup</a:t>
              </a:r>
              <a:r>
                <a:rPr lang="en-US" dirty="0" smtClean="0">
                  <a:solidFill>
                    <a:srgbClr val="C0504D"/>
                  </a:solidFill>
                </a:rPr>
                <a:t> </a:t>
              </a:r>
              <a:r>
                <a:rPr lang="en-US" dirty="0" smtClean="0"/>
                <a:t>0 0))))))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57200" y="2333945"/>
              <a:ext cx="7369272" cy="857590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57200" y="3169823"/>
              <a:ext cx="7369272" cy="857590"/>
            </a:xfrm>
            <a:prstGeom prst="rect">
              <a:avLst/>
            </a:prstGeom>
            <a:solidFill>
              <a:srgbClr val="0000FF">
                <a:alpha val="1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dvance1.png"/>
          <p:cNvPicPr>
            <a:picLocks noChangeAspect="1"/>
          </p:cNvPicPr>
          <p:nvPr/>
        </p:nvPicPr>
        <p:blipFill>
          <a:blip r:embed="rId3"/>
          <a:srcRect l="30000" r="10000"/>
          <a:stretch>
            <a:fillRect/>
          </a:stretch>
        </p:blipFill>
        <p:spPr>
          <a:xfrm>
            <a:off x="133692" y="4253005"/>
            <a:ext cx="4233942" cy="23848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Deploy</a:t>
            </a:r>
            <a:endParaRPr lang="en-US" dirty="0"/>
          </a:p>
        </p:txBody>
      </p:sp>
      <p:pic>
        <p:nvPicPr>
          <p:cNvPr id="6" name="Picture 5" descr="deploy4.pn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825" y="2493406"/>
            <a:ext cx="5715348" cy="4201760"/>
          </a:xfrm>
          <a:prstGeom prst="rect">
            <a:avLst/>
          </a:prstGeom>
        </p:spPr>
      </p:pic>
      <p:pic>
        <p:nvPicPr>
          <p:cNvPr id="4" name="Picture 3" descr="Picture 7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148" y="1640436"/>
            <a:ext cx="5504455" cy="3862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23273" y="2040845"/>
            <a:ext cx="5231330" cy="615395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3273" y="2656240"/>
            <a:ext cx="5231330" cy="615395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23273" y="3271635"/>
            <a:ext cx="5231330" cy="1819623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Reduce classroom lecture</a:t>
            </a:r>
          </a:p>
          <a:p>
            <a:pPr lvl="1"/>
            <a:r>
              <a:rPr lang="en-US" dirty="0" smtClean="0"/>
              <a:t>Promote </a:t>
            </a:r>
            <a:r>
              <a:rPr lang="en-US" i="1" dirty="0" smtClean="0"/>
              <a:t>active</a:t>
            </a:r>
            <a:r>
              <a:rPr lang="en-US" dirty="0" smtClean="0"/>
              <a:t> learning</a:t>
            </a:r>
          </a:p>
          <a:p>
            <a:r>
              <a:rPr lang="en-US" dirty="0"/>
              <a:t>US Navy VESSEL trainer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44000" contrast="57000"/>
          </a:blip>
          <a:stretch>
            <a:fillRect/>
          </a:stretch>
        </p:blipFill>
        <p:spPr>
          <a:xfrm>
            <a:off x="5070540" y="3825050"/>
            <a:ext cx="3899779" cy="2924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25" y="3809395"/>
            <a:ext cx="4122181" cy="2940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55000" contrast="68000"/>
          </a:blip>
          <a:stretch>
            <a:fillRect/>
          </a:stretch>
        </p:blipFill>
        <p:spPr>
          <a:xfrm>
            <a:off x="5070540" y="1198799"/>
            <a:ext cx="3899779" cy="261059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Comparison</a:t>
            </a:r>
            <a:endParaRPr lang="en-US" dirty="0"/>
          </a:p>
        </p:txBody>
      </p:sp>
      <p:pic>
        <p:nvPicPr>
          <p:cNvPr id="5" name="Picture 4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669" y="1691598"/>
            <a:ext cx="4850627" cy="4960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Picture 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57" y="1691599"/>
            <a:ext cx="4211309" cy="207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312" y="1451058"/>
            <a:ext cx="1480383" cy="1480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149" y="1451058"/>
            <a:ext cx="750417" cy="1088839"/>
          </a:xfrm>
          <a:prstGeom prst="rect">
            <a:avLst/>
          </a:prstGeom>
          <a:scene3d>
            <a:camera prst="isometricOffAxis1Right">
              <a:rot lat="1080000" lon="20040000" rev="0"/>
            </a:camera>
            <a:lightRig rig="threePt" dir="t"/>
          </a:scene3d>
        </p:spPr>
      </p:pic>
      <p:graphicFrame>
        <p:nvGraphicFramePr>
          <p:cNvPr id="9" name="Chart 8"/>
          <p:cNvGraphicFramePr/>
          <p:nvPr/>
        </p:nvGraphicFramePr>
        <p:xfrm>
          <a:off x="178257" y="3909267"/>
          <a:ext cx="421130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Scalable</a:t>
            </a:r>
          </a:p>
          <a:p>
            <a:pPr lvl="1"/>
            <a:r>
              <a:rPr lang="en-US" dirty="0" smtClean="0"/>
              <a:t>Supports large numbers of agents</a:t>
            </a:r>
          </a:p>
          <a:p>
            <a:pPr lvl="1"/>
            <a:r>
              <a:rPr lang="en-US" dirty="0" smtClean="0"/>
              <a:t>Scripts remain constant with dynamic numbers of agents</a:t>
            </a:r>
          </a:p>
          <a:p>
            <a:r>
              <a:rPr lang="en-US" dirty="0" smtClean="0"/>
              <a:t>Lightweight</a:t>
            </a:r>
          </a:p>
          <a:p>
            <a:pPr lvl="1"/>
            <a:r>
              <a:rPr lang="en-US" dirty="0" smtClean="0"/>
              <a:t>Small memory and CPU profile</a:t>
            </a:r>
          </a:p>
          <a:p>
            <a:r>
              <a:rPr lang="en-US" dirty="0" smtClean="0"/>
              <a:t>Realistic movement – agents are affected by their environment (e.g., collision, gravity, etc.)</a:t>
            </a:r>
          </a:p>
          <a:p>
            <a:r>
              <a:rPr lang="en-US" dirty="0" smtClean="0"/>
              <a:t>Robust to behavioral changes – both during programming and during game-play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 Plug-ins for Unity-specific operators / controls</a:t>
            </a:r>
          </a:p>
          <a:p>
            <a:pPr lvl="1"/>
            <a:r>
              <a:rPr lang="en-US" dirty="0" smtClean="0"/>
              <a:t>Line-of-sight (including terrain obstacles)</a:t>
            </a:r>
          </a:p>
          <a:p>
            <a:pPr lvl="1"/>
            <a:r>
              <a:rPr lang="en-US" dirty="0" smtClean="0"/>
              <a:t>Operator feedback (e.g., “Agent can’t run at 5 mph in that direction because it would be up a hill.”)</a:t>
            </a:r>
          </a:p>
          <a:p>
            <a:r>
              <a:rPr lang="en-US" dirty="0" smtClean="0"/>
              <a:t>Adding to group behavior primitives and agent scripting 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the Proto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52" y="1398133"/>
            <a:ext cx="6563763" cy="443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4180" y="6006025"/>
            <a:ext cx="4240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/>
              <a:t>http://proto.bbn.com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45360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Simplify creating complex, realistic simulations</a:t>
            </a:r>
          </a:p>
          <a:p>
            <a:r>
              <a:rPr lang="en-US" dirty="0" smtClean="0"/>
              <a:t>De-couples agent and terrain modeling and visualization (e.g., rendering, lighting, geo-typical terrain)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488" y="3651517"/>
            <a:ext cx="5155511" cy="247464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1526" r="847"/>
          <a:stretch>
            <a:fillRect/>
          </a:stretch>
        </p:blipFill>
        <p:spPr>
          <a:xfrm>
            <a:off x="267385" y="4145882"/>
            <a:ext cx="4574367" cy="2522749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816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Every game engine has a scripting API</a:t>
            </a:r>
          </a:p>
          <a:p>
            <a:r>
              <a:rPr lang="en-US" dirty="0" smtClean="0"/>
              <a:t>APIs allow control of all objects in the game</a:t>
            </a:r>
          </a:p>
          <a:p>
            <a:r>
              <a:rPr lang="en-US" dirty="0" smtClean="0"/>
              <a:t>Game Engines are limited in their support for quickly and easily scripting behaviors of large groups of autonomous agents</a:t>
            </a:r>
          </a:p>
          <a:p>
            <a:r>
              <a:rPr lang="en-US" dirty="0" smtClean="0"/>
              <a:t>Multi-Agent System (MAS) toolkits and simulators lack realism and features for spatial-aggregate programming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20372" y="6068258"/>
            <a:ext cx="684952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381" y="5851268"/>
            <a:ext cx="93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Realism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15763" y="626402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Game Engines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92272" y="5608181"/>
            <a:ext cx="1151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Scalable</a:t>
            </a:r>
          </a:p>
          <a:p>
            <a:pPr algn="ctr"/>
            <a:r>
              <a:rPr lang="en-US" b="1" dirty="0" smtClean="0"/>
              <a:t>Aggregate</a:t>
            </a:r>
            <a:br>
              <a:rPr lang="en-US" b="1" dirty="0" smtClean="0"/>
            </a:br>
            <a:r>
              <a:rPr lang="en-US" b="1" dirty="0" smtClean="0"/>
              <a:t>Control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27885" y="626243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 Toolkits</a:t>
            </a:r>
            <a:endParaRPr lang="en-US" dirty="0"/>
          </a:p>
        </p:txBody>
      </p:sp>
      <p:sp>
        <p:nvSpPr>
          <p:cNvPr id="10" name="4-Point Star 9"/>
          <p:cNvSpPr/>
          <p:nvPr/>
        </p:nvSpPr>
        <p:spPr>
          <a:xfrm>
            <a:off x="1682529" y="5809009"/>
            <a:ext cx="510186" cy="521674"/>
          </a:xfrm>
          <a:prstGeom prst="star4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>
            <a:off x="5484907" y="5807421"/>
            <a:ext cx="510186" cy="521674"/>
          </a:xfrm>
          <a:prstGeom prst="star4">
            <a:avLst>
              <a:gd name="adj" fmla="val 1666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27229" y="5485908"/>
            <a:ext cx="196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Spatial Computing</a:t>
            </a:r>
            <a:endParaRPr lang="en-US" i="1" dirty="0"/>
          </a:p>
        </p:txBody>
      </p:sp>
      <p:sp>
        <p:nvSpPr>
          <p:cNvPr id="15" name="4-Point Star 14"/>
          <p:cNvSpPr/>
          <p:nvPr/>
        </p:nvSpPr>
        <p:spPr>
          <a:xfrm>
            <a:off x="6676269" y="5822672"/>
            <a:ext cx="510186" cy="521674"/>
          </a:xfrm>
          <a:prstGeom prst="star4">
            <a:avLst>
              <a:gd name="adj" fmla="val 166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Spatial-Aggregate Programming</a:t>
            </a:r>
            <a:endParaRPr lang="en-US" dirty="0"/>
          </a:p>
        </p:txBody>
      </p:sp>
      <p:pic>
        <p:nvPicPr>
          <p:cNvPr id="4" name="Shibuya_Crossing.mpg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4363876" y="6488668"/>
            <a:ext cx="478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www.youtube.com/watch?v</a:t>
            </a:r>
            <a:r>
              <a:rPr lang="en-US" dirty="0" smtClean="0"/>
              <a:t>=P5vuWJft32g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246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Shibuya Crossing, Tokyo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151" y="4131942"/>
            <a:ext cx="2847217" cy="2726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 modern game engine with </a:t>
            </a:r>
            <a:r>
              <a:rPr lang="en-US" b="1" dirty="0" smtClean="0"/>
              <a:t>spatial </a:t>
            </a:r>
            <a:r>
              <a:rPr lang="en-US" dirty="0" smtClean="0"/>
              <a:t>approach to scalable multi-agent behavioral scripting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01" y="4184160"/>
            <a:ext cx="3778062" cy="2521856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53" y="3394901"/>
            <a:ext cx="2768543" cy="103428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53176" y="3429779"/>
            <a:ext cx="1960248" cy="955898"/>
            <a:chOff x="6071411" y="3170884"/>
            <a:chExt cx="1960248" cy="9558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1411" y="3170884"/>
              <a:ext cx="621385" cy="901618"/>
            </a:xfrm>
            <a:prstGeom prst="rect">
              <a:avLst/>
            </a:prstGeom>
            <a:scene3d>
              <a:camera prst="isometricOffAxis1Right">
                <a:rot lat="1080000" lon="20040000" rev="0"/>
              </a:camera>
              <a:lightRig rig="threePt" dir="t"/>
            </a:scene3d>
          </p:spPr>
        </p:pic>
        <p:sp>
          <p:nvSpPr>
            <p:cNvPr id="8" name="TextBox 7"/>
            <p:cNvSpPr txBox="1"/>
            <p:nvPr/>
          </p:nvSpPr>
          <p:spPr>
            <a:xfrm>
              <a:off x="6500471" y="3203452"/>
              <a:ext cx="1531188" cy="92333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5400" b="1" dirty="0" err="1" smtClean="0">
                  <a:latin typeface="Abadi MT Condensed Extra Bold"/>
                  <a:cs typeface="Abadi MT Condensed Extra Bold"/>
                </a:rPr>
                <a:t>roto</a:t>
              </a:r>
              <a:endParaRPr lang="en-US" sz="8000" b="1" dirty="0">
                <a:latin typeface="Abadi MT Condensed Extra Bold"/>
                <a:cs typeface="Abadi MT Condensed Extra Bold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49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is Unity?</a:t>
            </a:r>
          </a:p>
          <a:p>
            <a:r>
              <a:rPr lang="en-US" dirty="0" smtClean="0"/>
              <a:t>Why Unity?</a:t>
            </a:r>
          </a:p>
          <a:p>
            <a:pPr lvl="1"/>
            <a:r>
              <a:rPr lang="en-US" dirty="0" smtClean="0"/>
              <a:t>Realistic physics simulator</a:t>
            </a:r>
          </a:p>
          <a:p>
            <a:pPr lvl="1"/>
            <a:r>
              <a:rPr lang="en-US" dirty="0" smtClean="0"/>
              <a:t>Simple/Realistic terrain modeling</a:t>
            </a:r>
          </a:p>
          <a:p>
            <a:pPr lvl="1"/>
            <a:r>
              <a:rPr lang="en-US" dirty="0" smtClean="0"/>
              <a:t>Online market for “assets”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488" y="4025856"/>
            <a:ext cx="4030267" cy="2708237"/>
          </a:xfrm>
          <a:prstGeom prst="rect">
            <a:avLst/>
          </a:prstGeom>
        </p:spPr>
      </p:pic>
      <p:pic>
        <p:nvPicPr>
          <p:cNvPr id="6" name="Picture 5" descr="Picture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374" y="929905"/>
            <a:ext cx="3584626" cy="2245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30" y="18258"/>
            <a:ext cx="1169808" cy="116980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5856"/>
            <a:ext cx="3852248" cy="270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/>
              <a:t>Proto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Proto?</a:t>
            </a:r>
          </a:p>
          <a:p>
            <a:r>
              <a:rPr lang="en-US" dirty="0" smtClean="0"/>
              <a:t>Why Proto?</a:t>
            </a:r>
          </a:p>
          <a:p>
            <a:pPr lvl="1"/>
            <a:r>
              <a:rPr lang="en-US" dirty="0" smtClean="0"/>
              <a:t>Global-to-local compiler</a:t>
            </a:r>
          </a:p>
          <a:p>
            <a:pPr lvl="1"/>
            <a:r>
              <a:rPr lang="en-US" dirty="0" smtClean="0"/>
              <a:t>Extensible VM / Simulator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105" y="4190904"/>
            <a:ext cx="5020780" cy="225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9000" r="2250"/>
          <a:stretch>
            <a:fillRect/>
          </a:stretch>
        </p:blipFill>
        <p:spPr>
          <a:xfrm>
            <a:off x="303096" y="4190904"/>
            <a:ext cx="3563134" cy="2258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27000" contrast="31000"/>
          </a:blip>
          <a:srcRect t="19500" b="10500"/>
          <a:stretch>
            <a:fillRect/>
          </a:stretch>
        </p:blipFill>
        <p:spPr>
          <a:xfrm>
            <a:off x="5555446" y="1371929"/>
            <a:ext cx="3294179" cy="172945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7104" y="156078"/>
            <a:ext cx="869182" cy="820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84" y="29133"/>
            <a:ext cx="628835" cy="912427"/>
          </a:xfrm>
          <a:prstGeom prst="rect">
            <a:avLst/>
          </a:prstGeom>
          <a:scene3d>
            <a:camera prst="isometricOffAxis1Right">
              <a:rot lat="1080000" lon="2004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Proto’s</a:t>
            </a:r>
            <a:r>
              <a:rPr lang="en-US" dirty="0" smtClean="0"/>
              <a:t> global-to-local compiler &amp; VM</a:t>
            </a:r>
          </a:p>
          <a:p>
            <a:r>
              <a:rPr lang="en-US" dirty="0" smtClean="0"/>
              <a:t>Unity’s simulation environment</a:t>
            </a:r>
          </a:p>
          <a:p>
            <a:r>
              <a:rPr lang="en-US" dirty="0" smtClean="0"/>
              <a:t>Novel agent scripting library:</a:t>
            </a:r>
          </a:p>
          <a:p>
            <a:pPr lvl="1"/>
            <a:r>
              <a:rPr lang="en-US" dirty="0" smtClean="0"/>
              <a:t>Group behavior primitives</a:t>
            </a:r>
          </a:p>
          <a:p>
            <a:pPr lvl="1"/>
            <a:r>
              <a:rPr lang="en-US" dirty="0" smtClean="0"/>
              <a:t>Imperative-style scripting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68402" y="4916885"/>
            <a:ext cx="2192715" cy="1175595"/>
            <a:chOff x="1031227" y="1972517"/>
            <a:chExt cx="2192715" cy="1175595"/>
          </a:xfrm>
        </p:grpSpPr>
        <p:sp>
          <p:nvSpPr>
            <p:cNvPr id="14" name="Rounded Rectangle 13"/>
            <p:cNvSpPr/>
            <p:nvPr/>
          </p:nvSpPr>
          <p:spPr>
            <a:xfrm>
              <a:off x="1031227" y="1972517"/>
              <a:ext cx="2192715" cy="1175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866" y="2233049"/>
              <a:ext cx="1738990" cy="64966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935643" y="4916885"/>
            <a:ext cx="2149294" cy="1175595"/>
            <a:chOff x="4602530" y="2287329"/>
            <a:chExt cx="2149294" cy="1175595"/>
          </a:xfrm>
        </p:grpSpPr>
        <p:sp>
          <p:nvSpPr>
            <p:cNvPr id="17" name="Rounded Rectangle 16"/>
            <p:cNvSpPr/>
            <p:nvPr/>
          </p:nvSpPr>
          <p:spPr>
            <a:xfrm>
              <a:off x="4602530" y="2287329"/>
              <a:ext cx="2149294" cy="1175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830466" y="2385169"/>
              <a:ext cx="1854571" cy="990751"/>
              <a:chOff x="5493810" y="2956692"/>
              <a:chExt cx="1854571" cy="99075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3810" y="2956692"/>
                <a:ext cx="667851" cy="969039"/>
              </a:xfrm>
              <a:prstGeom prst="rect">
                <a:avLst/>
              </a:prstGeom>
              <a:scene3d>
                <a:camera prst="isometricOffAxis1Right">
                  <a:rot lat="1080000" lon="20040000" rev="0"/>
                </a:camera>
                <a:lightRig rig="threePt" dir="t"/>
              </a:scene3d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966271" y="3116446"/>
                <a:ext cx="138211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 err="1" smtClean="0">
                    <a:latin typeface="Abadi MT Condensed Extra Bold"/>
                    <a:cs typeface="Abadi MT Condensed Extra Bold"/>
                  </a:rPr>
                  <a:t>roto</a:t>
                </a:r>
                <a:endParaRPr lang="en-US" sz="8000" b="1" dirty="0">
                  <a:latin typeface="Abadi MT Condensed Extra Bold"/>
                  <a:cs typeface="Abadi MT Condensed Extra Bold"/>
                </a:endParaRPr>
              </a:p>
            </p:txBody>
          </p:sp>
        </p:grpSp>
      </p:grpSp>
      <p:sp>
        <p:nvSpPr>
          <p:cNvPr id="21" name="Regular Pentagon 20"/>
          <p:cNvSpPr/>
          <p:nvPr/>
        </p:nvSpPr>
        <p:spPr>
          <a:xfrm>
            <a:off x="3549593" y="4768102"/>
            <a:ext cx="1946605" cy="1358061"/>
          </a:xfrm>
          <a:prstGeom prst="pentagon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Agent Scripting Library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422" y="4916885"/>
            <a:ext cx="242947" cy="352511"/>
          </a:xfrm>
          <a:prstGeom prst="rect">
            <a:avLst/>
          </a:prstGeom>
          <a:scene3d>
            <a:camera prst="isometricOffAxis1Right">
              <a:rot lat="1080000" lon="20040000" rev="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3A1F-CEF2-E44B-8F29-95255DB221A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2518</TotalTime>
  <Words>835</Words>
  <Application>Microsoft Office PowerPoint</Application>
  <PresentationFormat>On-screen Show (4:3)</PresentationFormat>
  <Paragraphs>193</Paragraphs>
  <Slides>23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Lightweight Simulation Scripting with Proto</vt:lpstr>
      <vt:lpstr>Serious Games</vt:lpstr>
      <vt:lpstr>Game Engines</vt:lpstr>
      <vt:lpstr>Problem</vt:lpstr>
      <vt:lpstr>Spatial-Aggregate Programming</vt:lpstr>
      <vt:lpstr>Solution</vt:lpstr>
      <vt:lpstr>  Unity</vt:lpstr>
      <vt:lpstr> Proto</vt:lpstr>
      <vt:lpstr>Approach</vt:lpstr>
      <vt:lpstr>Architecture</vt:lpstr>
      <vt:lpstr>Invoking the Proto Compiler</vt:lpstr>
      <vt:lpstr>A Proto VM Implementation for Unity</vt:lpstr>
      <vt:lpstr>Agent Scripting Library</vt:lpstr>
      <vt:lpstr>Group Behavior Primitives</vt:lpstr>
      <vt:lpstr>Imperative-Style Agent Scripting</vt:lpstr>
      <vt:lpstr>Imperative-Style Agent Scripting</vt:lpstr>
      <vt:lpstr>Agent Scripting Library</vt:lpstr>
      <vt:lpstr>Example: Advance &amp; Flee!</vt:lpstr>
      <vt:lpstr>Example: Deploy</vt:lpstr>
      <vt:lpstr>Code Comparison</vt:lpstr>
      <vt:lpstr>Benefits</vt:lpstr>
      <vt:lpstr>Future Work</vt:lpstr>
      <vt:lpstr>Join the Proto Community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Lightweight Simulation Scripting with Proto</dc:title>
  <dc:creator>Kyle Usbeck</dc:creator>
  <cp:lastModifiedBy>loaner</cp:lastModifiedBy>
  <cp:revision>71</cp:revision>
  <cp:lastPrinted>2012-05-29T18:21:38Z</cp:lastPrinted>
  <dcterms:created xsi:type="dcterms:W3CDTF">2012-05-28T17:32:14Z</dcterms:created>
  <dcterms:modified xsi:type="dcterms:W3CDTF">2012-06-04T22:52:31Z</dcterms:modified>
</cp:coreProperties>
</file>